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Lst>
  <p:notesMasterIdLst>
    <p:notesMasterId r:id="rId14"/>
  </p:notesMasterIdLst>
  <p:handoutMasterIdLst>
    <p:handoutMasterId r:id="rId15"/>
  </p:handoutMasterIdLst>
  <p:sldIdLst>
    <p:sldId id="377" r:id="rId6"/>
    <p:sldId id="371" r:id="rId7"/>
    <p:sldId id="299" r:id="rId8"/>
    <p:sldId id="375" r:id="rId9"/>
    <p:sldId id="376" r:id="rId10"/>
    <p:sldId id="326" r:id="rId11"/>
    <p:sldId id="372" r:id="rId12"/>
    <p:sldId id="264" r:id="rId13"/>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redith L Gillum (CENSUS/GEO FED)" initials="MLG(F" lastIdx="7" clrIdx="0">
    <p:extLst>
      <p:ext uri="{19B8F6BF-5375-455C-9EA6-DF929625EA0E}">
        <p15:presenceInfo xmlns:p15="http://schemas.microsoft.com/office/powerpoint/2012/main" userId="S-1-5-21-2418650581-3053253586-2785318765-32911" providerId="AD"/>
      </p:ext>
    </p:extLst>
  </p:cmAuthor>
  <p:cmAuthor id="2" name="James Crisp (CENSUS/GEO FED)" initials="JC(F" lastIdx="3" clrIdx="1">
    <p:extLst>
      <p:ext uri="{19B8F6BF-5375-455C-9EA6-DF929625EA0E}">
        <p15:presenceInfo xmlns:p15="http://schemas.microsoft.com/office/powerpoint/2012/main" userId="S-1-5-21-2418650581-3053253586-2785318765-2418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86" autoAdjust="0"/>
    <p:restoredTop sz="69100" autoAdjust="0"/>
  </p:normalViewPr>
  <p:slideViewPr>
    <p:cSldViewPr>
      <p:cViewPr varScale="1">
        <p:scale>
          <a:sx n="42" d="100"/>
          <a:sy n="42" d="100"/>
        </p:scale>
        <p:origin x="1224" y="42"/>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82" d="100"/>
          <a:sy n="82" d="100"/>
        </p:scale>
        <p:origin x="153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dirty="0"/>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dirty="0"/>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dirty="0"/>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dirty="0"/>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dirty="0"/>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to the 2020 Census LUCA Training to discuss review and update strategies.  This presentation serves to prepare participants for their LUCA review.  It does not provide instructions for making updates or for submitting the updated materials.  Separate presentations cover those two </a:t>
            </a:r>
            <a:r>
              <a:rPr lang="en-US" sz="1200" kern="1200" dirty="0" smtClean="0">
                <a:solidFill>
                  <a:schemeClr val="tx1"/>
                </a:solidFill>
                <a:effectLst/>
                <a:latin typeface="+mn-lt"/>
                <a:ea typeface="+mn-ea"/>
                <a:cs typeface="+mn-cs"/>
              </a:rPr>
              <a:t>topics.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1639027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presentation discusses strategies for your LUCA review and potential updates.  It identifies things to consider, potential address sources available to your jurisdiction to conduct your review, encourages the identification of priority areas of review, and discusses how to begin your review.  Lastly, it reinforces the ways to receive support and assistance during the LUCA operation and mentions ways to stay connected to the U.S. Census Bureau through several social media sources as well as Census Bureau subscriptions.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more detailed information and instruction, refer to the Respondent Guide that accompanies the materials and to the upcoming presentations</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a:t>
            </a:fld>
            <a:endParaRPr lang="en-US" dirty="0"/>
          </a:p>
        </p:txBody>
      </p:sp>
    </p:spTree>
    <p:extLst>
      <p:ext uri="{BB962C8B-B14F-4D97-AF65-F5344CB8AC3E}">
        <p14:creationId xmlns:p14="http://schemas.microsoft.com/office/powerpoint/2010/main" val="185163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When preparing for your LUCA review, consider your time and staff resources. The 2020 LUCA operation allows 120 calendar days to review and provide the Census Bureau with your submission. The review time begins upon receipt of materials. If your entity decides to switch product preferences, the 120 days does not reset after receipt of new materials, nor does it pause while waiting for new materials. Time does not reset if you experience technical issues, so please contact the Census Bureau immediately if you experience problems with the materials (digital or otherwise</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Consider the availability of an address list or other source of address information. If an address list exists, does it include multiunit structure identifiers, such as Apt 1, Unit A2, #4?  This information is required for 2020 LUCA submissions when adding new records to the address list or updating the address list. Does the address list include both residential and commercial addresses; and if so, are the residential addresses distinguishable?  The Census Bureau only wants residential addresses for LUCA, so additional work may be necessary to prepare the local address list for use in 2020 LUCA review.</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a:t>
            </a:fld>
            <a:endParaRPr lang="en-US" dirty="0"/>
          </a:p>
        </p:txBody>
      </p:sp>
    </p:spTree>
    <p:extLst>
      <p:ext uri="{BB962C8B-B14F-4D97-AF65-F5344CB8AC3E}">
        <p14:creationId xmlns:p14="http://schemas.microsoft.com/office/powerpoint/2010/main" val="2911756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 are many possible sources of local address information, so this alphabetic list of potential sources may not be comprehensive. </a:t>
            </a:r>
            <a:r>
              <a:rPr lang="en-US" dirty="0" smtClean="0"/>
              <a:t>Some of these sources may not match the Census Bureau’s address list exactly, but they are a good indication of where change is taking place and can help identify addresses that need to be add to the Census address list.</a:t>
            </a:r>
          </a:p>
          <a:p>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dirty="0"/>
          </a:p>
        </p:txBody>
      </p:sp>
    </p:spTree>
    <p:extLst>
      <p:ext uri="{BB962C8B-B14F-4D97-AF65-F5344CB8AC3E}">
        <p14:creationId xmlns:p14="http://schemas.microsoft.com/office/powerpoint/2010/main" val="2621261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When deciding how to conduct the LUCA review, consider your time, staff, and available local address information. If a complete review is not possible, focus your review on these areas, choosing the areas or addresses that are most important to your government to review.  This list is in alphabetical order, not priority order for the Census Bureau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Apartments or areas of concentrated multiunits.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Areas along governmental boundaries.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Areas of new residential construction.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Blocks with the greatest difference between the Census count and the local counts. The blocks with differences highlight areas missing addresses or areas with misgeocoded addresses. These may prove to be high priority areas for many participants.</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E-911 address conversions.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Group Quarters.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Mobile home parks or blocks with a concentration of new/scattered mobile homes.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Single family homes converted to multifamily and vice versa.</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Warehouse (Commercial) conversions to residential.</a:t>
            </a:r>
          </a:p>
        </p:txBody>
      </p:sp>
      <p:sp>
        <p:nvSpPr>
          <p:cNvPr id="4" name="Slide Number Placeholder 3"/>
          <p:cNvSpPr>
            <a:spLocks noGrp="1"/>
          </p:cNvSpPr>
          <p:nvPr>
            <p:ph type="sldNum" sz="quarter" idx="10"/>
          </p:nvPr>
        </p:nvSpPr>
        <p:spPr/>
        <p:txBody>
          <a:bodyPr/>
          <a:lstStyle/>
          <a:p>
            <a:fld id="{603B9073-4934-4A18-B03D-7FA2DABDE591}" type="slidenum">
              <a:rPr lang="en-US" smtClean="0"/>
              <a:t>5</a:t>
            </a:fld>
            <a:endParaRPr lang="en-US" dirty="0"/>
          </a:p>
        </p:txBody>
      </p:sp>
    </p:spTree>
    <p:extLst>
      <p:ext uri="{BB962C8B-B14F-4D97-AF65-F5344CB8AC3E}">
        <p14:creationId xmlns:p14="http://schemas.microsoft.com/office/powerpoint/2010/main" val="1845323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you begin your review, assemble all of your local sources of information (local address sources and local map sources).  Take time to read the LUCA Respondent Guide that accompanies the materials.  Review the online presentations when they become available.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Familiarize yourself with your specific LUCA materials.  For paper participants, check the paper address list for the sort option noted at the top of each page. Check to see that all the pages (e.g., 1 of 345 through 345 of 345) are included and that none are missing. If pages are missing or the sort option is not what you need/expect, contact the Census Bureau immediately for a replacement. As stated on the previous slide, your 120 days does not pause or reset when you receive your new materials.  The Census Bureau suggests you move forward with your review while you await your new materials.  For digital participants, check your address list to ensure it imported properly (e.g., leading zeros are present and data is in the appropriate fields).  To check the connection between address list and the address count list, scroll to the bottom of your address list.  If you subtract one (for the presence of the header row) from the last row number, you will have the tally of addresses (housing unit and group quarters) for your jurisdiction.  This number should match the “Total” information at the end of your digital address count list.  These are all checks that participants can perform upon receipt of materials to ensure your materials are complete and correct. Review the Address Count List to ensure it includes all of its pages (for paper) and blocks (for digital).  Review your paper maps to ensure all are included and legible.  Setup your shapefile material for potential updates to the edges shapefile. For paper map participants, check a few blocks on the Block to Map Sheet Relationship list by locating them on the respective large format map(s).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Organize your LUCA materials based on the priority areas your jurisdiction established and focus on those areas.  Do not become distracted by the additional materials for other areas or other addresses.  If you complete the priority areas, you can always choose additional addresses to review.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organized approach to conducting your LUCA review will yield a successful LUCA submission for your jurisdiction.</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dirty="0"/>
          </a:p>
        </p:txBody>
      </p:sp>
    </p:spTree>
    <p:extLst>
      <p:ext uri="{BB962C8B-B14F-4D97-AF65-F5344CB8AC3E}">
        <p14:creationId xmlns:p14="http://schemas.microsoft.com/office/powerpoint/2010/main" val="1485383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As we wrap up the presentation regarding</a:t>
            </a:r>
            <a:r>
              <a:rPr lang="en-US" baseline="0" dirty="0" smtClean="0"/>
              <a:t> review and update strategies, the Census Bureau wants to ensure all participants are aware of the ways to get support and assistance for the 2020 LUCA operation.  Please visit the 2020 LUCA </a:t>
            </a:r>
            <a:r>
              <a:rPr lang="en-US" baseline="0" dirty="0" smtClean="0"/>
              <a:t>website </a:t>
            </a:r>
            <a:r>
              <a:rPr lang="en-US" baseline="0" dirty="0" smtClean="0"/>
              <a:t>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a:t>
            </a:r>
            <a:r>
              <a:rPr lang="en-US" baseline="0" dirty="0" smtClean="0"/>
              <a:t>email </a:t>
            </a:r>
            <a:r>
              <a:rPr lang="en-US" baseline="0" dirty="0" smtClean="0"/>
              <a:t>them at GEO.2020.LUCA@census.gov. </a:t>
            </a:r>
            <a:r>
              <a:rPr lang="en-US" dirty="0" smtClean="0"/>
              <a:t>Also</a:t>
            </a:r>
            <a:r>
              <a:rPr lang="en-US" baseline="0" dirty="0" smtClean="0"/>
              <a:t> included on this slide is information for our regional office.</a:t>
            </a:r>
            <a:endParaRPr lang="en-US" dirty="0" smtClean="0"/>
          </a:p>
        </p:txBody>
      </p:sp>
    </p:spTree>
    <p:extLst>
      <p:ext uri="{BB962C8B-B14F-4D97-AF65-F5344CB8AC3E}">
        <p14:creationId xmlns:p14="http://schemas.microsoft.com/office/powerpoint/2010/main" val="3540603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sz="1200" kern="1200" dirty="0" smtClean="0">
                <a:solidFill>
                  <a:schemeClr val="tx1"/>
                </a:solidFill>
                <a:effectLst/>
                <a:latin typeface="+mn-lt"/>
                <a:ea typeface="+mn-ea"/>
                <a:cs typeface="+mn-cs"/>
              </a:rPr>
              <a:t>For those of you wanting to learn more or using social media, please feel free to ‘connect with us’ through these URLs and social media sites.  Thank you for attending today’s 2020 LUCA Training workshop with its focus on review and update strategies.  If you have already reviewed the other presentations regarding material types (paper or digital for the address and map materials), the next logical presentation to review</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the Acceptable Updates presentation for your jurisdiction’s specific product</a:t>
            </a:r>
            <a:r>
              <a:rPr lang="en-US" sz="1200" kern="1200" baseline="0" dirty="0" smtClean="0">
                <a:solidFill>
                  <a:schemeClr val="tx1"/>
                </a:solidFill>
                <a:effectLst/>
                <a:latin typeface="+mn-lt"/>
                <a:ea typeface="+mn-ea"/>
                <a:cs typeface="+mn-cs"/>
              </a:rPr>
              <a:t> preference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Bureau created individual Acceptable Update presentations based on product preference selection, so there are seven separate presentations and scripts. View the Acceptable Update presentation that matches your product preference selection, i.e., Digital/Digital, Paper/PaperPDF, GUPS, etc. If your jurisdiction has not registered, then choose the presentation that most closely identifies the LUCA materials you may select during registration.</a:t>
            </a:r>
            <a:endParaRPr lang="en-US" sz="1200" kern="1200" dirty="0">
              <a:solidFill>
                <a:schemeClr val="tx1"/>
              </a:solidFill>
              <a:effectLst/>
              <a:latin typeface="+mn-lt"/>
              <a:ea typeface="+mn-ea"/>
              <a:cs typeface="+mn-cs"/>
            </a:endParaRP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8</a:t>
            </a:fld>
            <a:endParaRPr lang="en-US" dirty="0"/>
          </a:p>
        </p:txBody>
      </p:sp>
    </p:spTree>
    <p:extLst>
      <p:ext uri="{BB962C8B-B14F-4D97-AF65-F5344CB8AC3E}">
        <p14:creationId xmlns:p14="http://schemas.microsoft.com/office/powerpoint/2010/main" val="2357348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007426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5400"/>
            <a:ext cx="10972800" cy="1143000"/>
          </a:xfrm>
        </p:spPr>
        <p:txBody>
          <a:bodyPr/>
          <a:lstStyle/>
          <a:p>
            <a:r>
              <a:rPr lang="en-US"/>
              <a:t>Click to edit Master title style</a:t>
            </a:r>
          </a:p>
        </p:txBody>
      </p:sp>
      <p:sp>
        <p:nvSpPr>
          <p:cNvPr id="3" name="Content Placeholder 2"/>
          <p:cNvSpPr>
            <a:spLocks noGrp="1"/>
          </p:cNvSpPr>
          <p:nvPr>
            <p:ph idx="1"/>
          </p:nvPr>
        </p:nvSpPr>
        <p:spPr>
          <a:xfrm>
            <a:off x="609600" y="1181101"/>
            <a:ext cx="10972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0638"/>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163638"/>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163638"/>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18110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82086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18110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182086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image" Target="../media/image5.png"/><Relationship Id="rId15" Type="http://schemas.openxmlformats.org/officeDocument/2006/relationships/image" Target="../media/image11.png"/><Relationship Id="rId10" Type="http://schemas.openxmlformats.org/officeDocument/2006/relationships/hyperlink" Target="https://www.census.gov/programs-surveys/acs/" TargetMode="External"/><Relationship Id="rId4" Type="http://schemas.openxmlformats.org/officeDocument/2006/relationships/image" Target="../media/image4.png"/><Relationship Id="rId9" Type="http://schemas.openxmlformats.org/officeDocument/2006/relationships/hyperlink" Target="https://www.census.gov/2020census" TargetMode="External"/><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2" name="Title 1"/>
          <p:cNvSpPr>
            <a:spLocks noGrp="1"/>
          </p:cNvSpPr>
          <p:nvPr>
            <p:ph type="title"/>
          </p:nvPr>
        </p:nvSpPr>
        <p:spPr>
          <a:xfrm>
            <a:off x="609600" y="3032189"/>
            <a:ext cx="10972800" cy="2439860"/>
          </a:xfrm>
        </p:spPr>
        <p:txBody>
          <a:bodyPr>
            <a:normAutofit/>
          </a:bodyPr>
          <a:lstStyle/>
          <a:p>
            <a:r>
              <a:rPr lang="en-US" sz="5400" b="1" dirty="0" smtClean="0">
                <a:solidFill>
                  <a:srgbClr val="C00000"/>
                </a:solidFill>
              </a:rPr>
              <a:t>2020 Census</a:t>
            </a:r>
            <a:r>
              <a:rPr lang="en-US" dirty="0" smtClean="0"/>
              <a:t/>
            </a:r>
            <a:br>
              <a:rPr lang="en-US" dirty="0" smtClean="0"/>
            </a:br>
            <a:r>
              <a:rPr lang="en-US" sz="4000" b="1" dirty="0" smtClean="0">
                <a:solidFill>
                  <a:srgbClr val="C00000"/>
                </a:solidFill>
              </a:rPr>
              <a:t>Local Update of Census Addresses </a:t>
            </a:r>
            <a:r>
              <a:rPr lang="en-US" sz="4000" b="1" dirty="0">
                <a:solidFill>
                  <a:srgbClr val="C00000"/>
                </a:solidFill>
              </a:rPr>
              <a:t>Operation (LUCA</a:t>
            </a:r>
            <a:r>
              <a:rPr lang="en-US" sz="4000" b="1" dirty="0" smtClean="0">
                <a:solidFill>
                  <a:srgbClr val="C00000"/>
                </a:solidFill>
              </a:rPr>
              <a:t>)</a:t>
            </a:r>
            <a:endParaRPr lang="en-US" sz="4000" b="1" dirty="0">
              <a:solidFill>
                <a:srgbClr val="C00000"/>
              </a:solidFill>
            </a:endParaRPr>
          </a:p>
        </p:txBody>
      </p:sp>
      <p:sp>
        <p:nvSpPr>
          <p:cNvPr id="7" name="Subtitle 6"/>
          <p:cNvSpPr>
            <a:spLocks noGrp="1"/>
          </p:cNvSpPr>
          <p:nvPr>
            <p:ph type="subTitle" idx="1"/>
          </p:nvPr>
        </p:nvSpPr>
        <p:spPr>
          <a:xfrm>
            <a:off x="1828800" y="5350122"/>
            <a:ext cx="8534400" cy="749525"/>
          </a:xfrm>
        </p:spPr>
        <p:txBody>
          <a:bodyPr>
            <a:normAutofit/>
          </a:bodyPr>
          <a:lstStyle/>
          <a:p>
            <a:r>
              <a:rPr lang="en-US" dirty="0">
                <a:solidFill>
                  <a:srgbClr val="C00000"/>
                </a:solidFill>
                <a:latin typeface="Calibri" panose="020F0502020204030204" pitchFamily="34" charset="0"/>
                <a:cs typeface="Times New Roman" panose="02020603050405020304" pitchFamily="18" charset="0"/>
              </a:rPr>
              <a:t>Training – </a:t>
            </a:r>
            <a:r>
              <a:rPr lang="en-US" dirty="0" smtClean="0">
                <a:solidFill>
                  <a:srgbClr val="C00000"/>
                </a:solidFill>
                <a:latin typeface="Calibri" panose="020F0502020204030204" pitchFamily="34" charset="0"/>
                <a:cs typeface="Times New Roman" panose="02020603050405020304" pitchFamily="18" charset="0"/>
              </a:rPr>
              <a:t>Review and Update Strategies Module</a:t>
            </a:r>
            <a:endParaRPr lang="en-US" dirty="0">
              <a:solidFill>
                <a:srgbClr val="C0000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19852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lstStyle/>
          <a:p>
            <a:r>
              <a:rPr lang="en-US" b="1" dirty="0" smtClean="0">
                <a:solidFill>
                  <a:srgbClr val="C00000"/>
                </a:solidFill>
                <a:cs typeface="Times New Roman" panose="02020603050405020304" pitchFamily="18" charset="0"/>
              </a:rPr>
              <a:t>Agenda</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914400"/>
            <a:ext cx="10134600" cy="5029200"/>
          </a:xfrm>
        </p:spPr>
        <p:txBody>
          <a:bodyPr>
            <a:normAutofit/>
          </a:bodyPr>
          <a:lstStyle/>
          <a:p>
            <a:r>
              <a:rPr lang="en-US" sz="3600" dirty="0" smtClean="0">
                <a:cs typeface="Times New Roman" panose="02020603050405020304" pitchFamily="18" charset="0"/>
              </a:rPr>
              <a:t>Strategies for LUCA review and update.</a:t>
            </a:r>
          </a:p>
          <a:p>
            <a:pPr lvl="1">
              <a:buSzPct val="75000"/>
              <a:buFont typeface="Courier New" panose="02070309020205020404" pitchFamily="49" charset="0"/>
              <a:buChar char="o"/>
            </a:pPr>
            <a:r>
              <a:rPr lang="en-US" sz="3200" dirty="0" smtClean="0">
                <a:cs typeface="Times New Roman" panose="02020603050405020304" pitchFamily="18" charset="0"/>
              </a:rPr>
              <a:t>Things to consider.</a:t>
            </a:r>
          </a:p>
          <a:p>
            <a:pPr lvl="1">
              <a:buSzPct val="75000"/>
              <a:buFont typeface="Courier New" panose="02070309020205020404" pitchFamily="49" charset="0"/>
              <a:buChar char="o"/>
            </a:pPr>
            <a:r>
              <a:rPr lang="en-US" sz="3200" dirty="0" smtClean="0">
                <a:cs typeface="Times New Roman" panose="02020603050405020304" pitchFamily="18" charset="0"/>
              </a:rPr>
              <a:t>Potential address sources.</a:t>
            </a:r>
          </a:p>
          <a:p>
            <a:pPr lvl="1">
              <a:buSzPct val="75000"/>
              <a:buFont typeface="Courier New" panose="02070309020205020404" pitchFamily="49" charset="0"/>
              <a:buChar char="o"/>
            </a:pPr>
            <a:r>
              <a:rPr lang="en-US" sz="3200" dirty="0" smtClean="0">
                <a:cs typeface="Times New Roman" panose="02020603050405020304" pitchFamily="18" charset="0"/>
              </a:rPr>
              <a:t>Identify priorities.</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smtClean="0">
                <a:cs typeface="Times New Roman" panose="02020603050405020304" pitchFamily="18" charset="0"/>
              </a:rPr>
              <a:t>Beginning </a:t>
            </a:r>
            <a:r>
              <a:rPr lang="en-US" sz="3200" dirty="0">
                <a:cs typeface="Times New Roman" panose="02020603050405020304" pitchFamily="18" charset="0"/>
              </a:rPr>
              <a:t>y</a:t>
            </a:r>
            <a:r>
              <a:rPr lang="en-US" sz="3200" dirty="0" smtClean="0">
                <a:cs typeface="Times New Roman" panose="02020603050405020304" pitchFamily="18" charset="0"/>
              </a:rPr>
              <a:t>our review.</a:t>
            </a:r>
          </a:p>
          <a:p>
            <a:r>
              <a:rPr lang="en-US" sz="3600" dirty="0" smtClean="0">
                <a:cs typeface="Times New Roman" panose="02020603050405020304" pitchFamily="18" charset="0"/>
              </a:rPr>
              <a:t>Support and assistance.</a:t>
            </a:r>
          </a:p>
          <a:p>
            <a:r>
              <a:rPr lang="en-US" sz="3600" dirty="0" smtClean="0">
                <a:cs typeface="Times New Roman" panose="02020603050405020304" pitchFamily="18" charset="0"/>
              </a:rPr>
              <a:t>Connect with us.</a:t>
            </a:r>
          </a:p>
        </p:txBody>
      </p:sp>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a:t>
            </a:fld>
            <a:endParaRPr lang="en-US" sz="1200" dirty="0">
              <a:solidFill>
                <a:schemeClr val="bg1">
                  <a:lumMod val="65000"/>
                </a:schemeClr>
              </a:solidFill>
            </a:endParaRPr>
          </a:p>
        </p:txBody>
      </p:sp>
    </p:spTree>
    <p:extLst>
      <p:ext uri="{BB962C8B-B14F-4D97-AF65-F5344CB8AC3E}">
        <p14:creationId xmlns:p14="http://schemas.microsoft.com/office/powerpoint/2010/main" val="2162895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150" y="152400"/>
            <a:ext cx="9867900" cy="785018"/>
          </a:xfrm>
        </p:spPr>
        <p:txBody>
          <a:bodyPr>
            <a:noAutofit/>
          </a:bodyPr>
          <a:lstStyle/>
          <a:p>
            <a:r>
              <a:rPr lang="en-US" b="1" dirty="0" smtClean="0">
                <a:solidFill>
                  <a:srgbClr val="C00000"/>
                </a:solidFill>
                <a:cs typeface="Times New Roman" panose="02020603050405020304" pitchFamily="18" charset="0"/>
              </a:rPr>
              <a:t>Things to consider</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85800" y="937418"/>
            <a:ext cx="10896600" cy="5418933"/>
          </a:xfrm>
        </p:spPr>
        <p:txBody>
          <a:bodyPr>
            <a:noAutofit/>
          </a:bodyPr>
          <a:lstStyle/>
          <a:p>
            <a:r>
              <a:rPr lang="en-US" dirty="0" smtClean="0"/>
              <a:t>How </a:t>
            </a:r>
            <a:r>
              <a:rPr lang="en-US" dirty="0"/>
              <a:t>much time can </a:t>
            </a:r>
            <a:r>
              <a:rPr lang="en-US" dirty="0" smtClean="0"/>
              <a:t>you </a:t>
            </a:r>
            <a:r>
              <a:rPr lang="en-US" dirty="0"/>
              <a:t>devote to LUCA review</a:t>
            </a:r>
            <a:r>
              <a:rPr lang="en-US" dirty="0" smtClean="0"/>
              <a:t>?</a:t>
            </a:r>
          </a:p>
          <a:p>
            <a:pPr lvl="1">
              <a:buSzPct val="75000"/>
              <a:buFont typeface="Courier New" panose="02070309020205020404" pitchFamily="49" charset="0"/>
              <a:buChar char="o"/>
            </a:pPr>
            <a:r>
              <a:rPr lang="en-US" dirty="0" smtClean="0"/>
              <a:t>Only 120 calendar days to conduct review upon receipt of materials.</a:t>
            </a:r>
            <a:endParaRPr lang="en-US" dirty="0"/>
          </a:p>
          <a:p>
            <a:r>
              <a:rPr lang="en-US" dirty="0" smtClean="0"/>
              <a:t>Does your jurisdiction have an address list or access to an address list?</a:t>
            </a:r>
          </a:p>
          <a:p>
            <a:r>
              <a:rPr lang="en-US" dirty="0" smtClean="0"/>
              <a:t>Does the address list include multiunit structure identifiers (Apt 1, Unit A2, #4, etc.)?</a:t>
            </a:r>
          </a:p>
          <a:p>
            <a:r>
              <a:rPr lang="en-US" dirty="0" smtClean="0"/>
              <a:t>Does the address list include both residential and commercial addresses or include records that are not structures? If yes, are the residential records distinguishable?</a:t>
            </a:r>
          </a:p>
        </p:txBody>
      </p:sp>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a:t>
            </a:fld>
            <a:endParaRPr lang="en-US" dirty="0">
              <a:solidFill>
                <a:schemeClr val="bg1">
                  <a:lumMod val="65000"/>
                </a:schemeClr>
              </a:solidFill>
            </a:endParaRPr>
          </a:p>
        </p:txBody>
      </p:sp>
    </p:spTree>
    <p:extLst>
      <p:ext uri="{BB962C8B-B14F-4D97-AF65-F5344CB8AC3E}">
        <p14:creationId xmlns:p14="http://schemas.microsoft.com/office/powerpoint/2010/main" val="3106425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552" y="0"/>
            <a:ext cx="10972800" cy="1143000"/>
          </a:xfrm>
        </p:spPr>
        <p:txBody>
          <a:bodyPr>
            <a:noAutofit/>
          </a:bodyPr>
          <a:lstStyle/>
          <a:p>
            <a:r>
              <a:rPr lang="en-US" b="1" dirty="0" smtClean="0">
                <a:solidFill>
                  <a:srgbClr val="C00000"/>
                </a:solidFill>
                <a:cs typeface="Times New Roman" panose="02020603050405020304" pitchFamily="18" charset="0"/>
              </a:rPr>
              <a:t>Potential address sources</a:t>
            </a:r>
            <a:endParaRPr lang="en-US" b="1" dirty="0">
              <a:solidFill>
                <a:srgbClr val="C00000"/>
              </a:solidFill>
              <a:cs typeface="Times New Roman" panose="02020603050405020304" pitchFamily="18" charset="0"/>
            </a:endParaRPr>
          </a:p>
        </p:txBody>
      </p:sp>
      <p:sp>
        <p:nvSpPr>
          <p:cNvPr id="9" name="Content Placeholder 8"/>
          <p:cNvSpPr>
            <a:spLocks noGrp="1"/>
          </p:cNvSpPr>
          <p:nvPr>
            <p:ph sz="half" idx="1"/>
          </p:nvPr>
        </p:nvSpPr>
        <p:spPr>
          <a:xfrm>
            <a:off x="658368" y="914400"/>
            <a:ext cx="5384800" cy="5105400"/>
          </a:xfrm>
        </p:spPr>
        <p:txBody>
          <a:bodyPr>
            <a:normAutofit/>
          </a:bodyPr>
          <a:lstStyle/>
          <a:p>
            <a:pPr lvl="0"/>
            <a:r>
              <a:rPr lang="en-US" sz="3200" dirty="0"/>
              <a:t>Annexation records.</a:t>
            </a:r>
          </a:p>
          <a:p>
            <a:pPr lvl="0"/>
            <a:r>
              <a:rPr lang="en-US" sz="3200" dirty="0"/>
              <a:t>Assessment or tax files (residential units).</a:t>
            </a:r>
          </a:p>
          <a:p>
            <a:r>
              <a:rPr lang="en-US" sz="3200" dirty="0"/>
              <a:t>Driver’s license files.</a:t>
            </a:r>
          </a:p>
          <a:p>
            <a:pPr lvl="0"/>
            <a:r>
              <a:rPr lang="en-US" sz="3200" dirty="0" smtClean="0"/>
              <a:t>E-911 </a:t>
            </a:r>
            <a:r>
              <a:rPr lang="en-US" sz="3200" dirty="0"/>
              <a:t>address </a:t>
            </a:r>
            <a:r>
              <a:rPr lang="en-US" sz="3200" dirty="0" smtClean="0"/>
              <a:t>files.</a:t>
            </a:r>
            <a:endParaRPr lang="en-US" sz="3200" dirty="0"/>
          </a:p>
          <a:p>
            <a:pPr lvl="0"/>
            <a:r>
              <a:rPr lang="en-US" sz="3200" dirty="0" smtClean="0"/>
              <a:t>Housing </a:t>
            </a:r>
            <a:r>
              <a:rPr lang="en-US" sz="3200" dirty="0"/>
              <a:t>inspection records or occupancy </a:t>
            </a:r>
            <a:r>
              <a:rPr lang="en-US" sz="3200" dirty="0" smtClean="0"/>
              <a:t>permits.</a:t>
            </a:r>
          </a:p>
          <a:p>
            <a:r>
              <a:rPr lang="en-US" sz="3200" dirty="0"/>
              <a:t>Local utility records.</a:t>
            </a:r>
          </a:p>
          <a:p>
            <a:pPr marL="0" lvl="0" indent="0">
              <a:buNone/>
            </a:pPr>
            <a:endParaRPr lang="en-US" sz="3200" dirty="0"/>
          </a:p>
          <a:p>
            <a:endParaRPr lang="en-US" dirty="0"/>
          </a:p>
        </p:txBody>
      </p:sp>
      <p:sp>
        <p:nvSpPr>
          <p:cNvPr id="10" name="Content Placeholder 9"/>
          <p:cNvSpPr>
            <a:spLocks noGrp="1"/>
          </p:cNvSpPr>
          <p:nvPr>
            <p:ph sz="half" idx="2"/>
          </p:nvPr>
        </p:nvSpPr>
        <p:spPr>
          <a:xfrm>
            <a:off x="6043168" y="914399"/>
            <a:ext cx="5463032" cy="5105401"/>
          </a:xfrm>
        </p:spPr>
        <p:txBody>
          <a:bodyPr>
            <a:normAutofit/>
          </a:bodyPr>
          <a:lstStyle/>
          <a:p>
            <a:pPr lvl="0"/>
            <a:r>
              <a:rPr lang="en-US" sz="3200" dirty="0"/>
              <a:t>New housing construction or building permits. </a:t>
            </a:r>
          </a:p>
          <a:p>
            <a:pPr lvl="1">
              <a:buSzPct val="75000"/>
              <a:buFont typeface="Courier New" panose="02070309020205020404" pitchFamily="49" charset="0"/>
              <a:buChar char="o"/>
            </a:pPr>
            <a:r>
              <a:rPr lang="en-US" sz="2800" dirty="0"/>
              <a:t>Include only if final roof, doors, and windows will be in place on Census Day, April 1, 2020.</a:t>
            </a:r>
          </a:p>
          <a:p>
            <a:r>
              <a:rPr lang="en-US" sz="3200" dirty="0" smtClean="0"/>
              <a:t>Planning </a:t>
            </a:r>
            <a:r>
              <a:rPr lang="en-US" sz="3200" dirty="0"/>
              <a:t>and zoning </a:t>
            </a:r>
            <a:r>
              <a:rPr lang="en-US" sz="3200" dirty="0" smtClean="0"/>
              <a:t>records.</a:t>
            </a:r>
            <a:endParaRPr lang="en-US" sz="3200" dirty="0"/>
          </a:p>
          <a:p>
            <a:pPr lvl="0"/>
            <a:r>
              <a:rPr lang="en-US" sz="3200" dirty="0" smtClean="0"/>
              <a:t>School </a:t>
            </a:r>
            <a:r>
              <a:rPr lang="en-US" sz="3200" dirty="0"/>
              <a:t>enrollment </a:t>
            </a:r>
            <a:r>
              <a:rPr lang="en-US" sz="3200" dirty="0" smtClean="0"/>
              <a:t>records.</a:t>
            </a:r>
            <a:endParaRPr lang="en-US" sz="3200" dirty="0"/>
          </a:p>
          <a:p>
            <a:pPr lvl="0"/>
            <a:r>
              <a:rPr lang="en-US" sz="3200" dirty="0" smtClean="0"/>
              <a:t>Voter </a:t>
            </a:r>
            <a:r>
              <a:rPr lang="en-US" sz="3200" dirty="0"/>
              <a:t>registration </a:t>
            </a:r>
            <a:r>
              <a:rPr lang="en-US" sz="3200" dirty="0" smtClean="0"/>
              <a:t>files.</a:t>
            </a:r>
            <a:endParaRPr lang="en-US" sz="3200" dirty="0"/>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a:t>
            </a:fld>
            <a:endParaRPr lang="en-US" sz="1200" dirty="0">
              <a:solidFill>
                <a:schemeClr val="bg1">
                  <a:lumMod val="65000"/>
                </a:schemeClr>
              </a:solidFill>
            </a:endParaRPr>
          </a:p>
        </p:txBody>
      </p:sp>
    </p:spTree>
    <p:extLst>
      <p:ext uri="{BB962C8B-B14F-4D97-AF65-F5344CB8AC3E}">
        <p14:creationId xmlns:p14="http://schemas.microsoft.com/office/powerpoint/2010/main" val="3072578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
            <a:ext cx="10972800" cy="1143000"/>
          </a:xfrm>
        </p:spPr>
        <p:txBody>
          <a:bodyPr/>
          <a:lstStyle/>
          <a:p>
            <a:r>
              <a:rPr lang="en-US" b="1" dirty="0" smtClean="0">
                <a:solidFill>
                  <a:srgbClr val="C00000"/>
                </a:solidFill>
                <a:cs typeface="Times New Roman" panose="02020603050405020304" pitchFamily="18" charset="0"/>
              </a:rPr>
              <a:t>Identify priorities</a:t>
            </a:r>
            <a:endParaRPr lang="en-US" b="1" dirty="0">
              <a:solidFill>
                <a:srgbClr val="C00000"/>
              </a:solidFill>
              <a:cs typeface="Times New Roman" panose="02020603050405020304" pitchFamily="18" charset="0"/>
            </a:endParaRPr>
          </a:p>
        </p:txBody>
      </p:sp>
      <p:sp>
        <p:nvSpPr>
          <p:cNvPr id="5" name="Content Placeholder 4"/>
          <p:cNvSpPr>
            <a:spLocks noGrp="1"/>
          </p:cNvSpPr>
          <p:nvPr>
            <p:ph sz="half" idx="1"/>
          </p:nvPr>
        </p:nvSpPr>
        <p:spPr>
          <a:xfrm>
            <a:off x="576072" y="914400"/>
            <a:ext cx="5384800" cy="4822824"/>
          </a:xfrm>
        </p:spPr>
        <p:txBody>
          <a:bodyPr>
            <a:normAutofit fontScale="85000" lnSpcReduction="10000"/>
          </a:bodyPr>
          <a:lstStyle/>
          <a:p>
            <a:pPr lvl="0">
              <a:lnSpc>
                <a:spcPct val="120000"/>
              </a:lnSpc>
            </a:pPr>
            <a:r>
              <a:rPr lang="en-US" sz="3000" dirty="0"/>
              <a:t>Apartment buildings and/or areas of concentrated </a:t>
            </a:r>
            <a:r>
              <a:rPr lang="en-US" sz="3000" dirty="0" smtClean="0"/>
              <a:t>multiunit housing.</a:t>
            </a:r>
            <a:endParaRPr lang="en-US" sz="3000" dirty="0"/>
          </a:p>
          <a:p>
            <a:pPr lvl="0">
              <a:lnSpc>
                <a:spcPct val="120000"/>
              </a:lnSpc>
            </a:pPr>
            <a:r>
              <a:rPr lang="en-US" sz="3000" dirty="0"/>
              <a:t>Areas along governmental </a:t>
            </a:r>
            <a:r>
              <a:rPr lang="en-US" sz="3000" dirty="0" smtClean="0"/>
              <a:t>boundaries.</a:t>
            </a:r>
            <a:endParaRPr lang="en-US" sz="3000" dirty="0"/>
          </a:p>
          <a:p>
            <a:pPr lvl="0">
              <a:lnSpc>
                <a:spcPct val="120000"/>
              </a:lnSpc>
            </a:pPr>
            <a:r>
              <a:rPr lang="en-US" sz="3000" dirty="0"/>
              <a:t>Areas of new residential </a:t>
            </a:r>
            <a:r>
              <a:rPr lang="en-US" sz="3000" dirty="0" smtClean="0"/>
              <a:t>construction.</a:t>
            </a:r>
          </a:p>
          <a:p>
            <a:pPr>
              <a:lnSpc>
                <a:spcPct val="120000"/>
              </a:lnSpc>
            </a:pPr>
            <a:r>
              <a:rPr lang="en-US" sz="3000" dirty="0" smtClean="0"/>
              <a:t>Blocks with the greatest differences between the </a:t>
            </a:r>
            <a:r>
              <a:rPr lang="en-US" sz="3000" dirty="0" smtClean="0"/>
              <a:t>Census </a:t>
            </a:r>
            <a:r>
              <a:rPr lang="en-US" sz="3000" dirty="0" smtClean="0"/>
              <a:t>Bureau’s address block count and your address block count.</a:t>
            </a:r>
          </a:p>
          <a:p>
            <a:endParaRPr lang="en-US" dirty="0"/>
          </a:p>
        </p:txBody>
      </p:sp>
      <p:sp>
        <p:nvSpPr>
          <p:cNvPr id="6" name="Content Placeholder 5"/>
          <p:cNvSpPr>
            <a:spLocks noGrp="1"/>
          </p:cNvSpPr>
          <p:nvPr>
            <p:ph sz="half" idx="2"/>
          </p:nvPr>
        </p:nvSpPr>
        <p:spPr>
          <a:xfrm>
            <a:off x="6114288" y="914400"/>
            <a:ext cx="5384800" cy="4822824"/>
          </a:xfrm>
        </p:spPr>
        <p:txBody>
          <a:bodyPr>
            <a:noAutofit/>
          </a:bodyPr>
          <a:lstStyle/>
          <a:p>
            <a:pPr lvl="0"/>
            <a:r>
              <a:rPr lang="en-US" sz="2600" dirty="0" smtClean="0"/>
              <a:t>E-911 address conversions.</a:t>
            </a:r>
          </a:p>
          <a:p>
            <a:r>
              <a:rPr lang="en-US" sz="2600" dirty="0" smtClean="0"/>
              <a:t>Group </a:t>
            </a:r>
            <a:r>
              <a:rPr lang="en-US" sz="2600" dirty="0"/>
              <a:t>Quarters (e.g., housing such as college </a:t>
            </a:r>
            <a:r>
              <a:rPr lang="en-US" sz="2600" dirty="0" smtClean="0"/>
              <a:t>dorms </a:t>
            </a:r>
            <a:r>
              <a:rPr lang="en-US" sz="2600" dirty="0"/>
              <a:t>and nursing homes</a:t>
            </a:r>
            <a:r>
              <a:rPr lang="en-US" sz="2600" dirty="0" smtClean="0"/>
              <a:t>).</a:t>
            </a:r>
            <a:endParaRPr lang="en-US" sz="2600" dirty="0"/>
          </a:p>
          <a:p>
            <a:r>
              <a:rPr lang="en-US" sz="2600" dirty="0"/>
              <a:t>Mobile home parks or </a:t>
            </a:r>
            <a:r>
              <a:rPr lang="en-US" sz="2600" dirty="0" smtClean="0"/>
              <a:t>new, scattered </a:t>
            </a:r>
            <a:r>
              <a:rPr lang="en-US" sz="2600" dirty="0"/>
              <a:t>mobile </a:t>
            </a:r>
            <a:r>
              <a:rPr lang="en-US" sz="2600" dirty="0" smtClean="0"/>
              <a:t>homes.</a:t>
            </a:r>
            <a:endParaRPr lang="en-US" sz="2600" dirty="0"/>
          </a:p>
          <a:p>
            <a:pPr lvl="0"/>
            <a:r>
              <a:rPr lang="en-US" sz="2600" dirty="0"/>
              <a:t>Single-family homes converted to multifamily homes, and vice </a:t>
            </a:r>
            <a:r>
              <a:rPr lang="en-US" sz="2600" dirty="0" smtClean="0"/>
              <a:t>versa.</a:t>
            </a:r>
            <a:endParaRPr lang="en-US" sz="2600" dirty="0"/>
          </a:p>
          <a:p>
            <a:pPr lvl="0"/>
            <a:r>
              <a:rPr lang="en-US" sz="2600" dirty="0"/>
              <a:t>Warehouses converted to residential </a:t>
            </a:r>
            <a:r>
              <a:rPr lang="en-US" sz="2600" dirty="0" smtClean="0"/>
              <a:t>lofts.</a:t>
            </a:r>
            <a:endParaRPr lang="en-US" sz="2600" dirty="0"/>
          </a:p>
        </p:txBody>
      </p:sp>
      <p:sp>
        <p:nvSpPr>
          <p:cNvPr id="7" name="Slide Number Placeholder 6"/>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5</a:t>
            </a:fld>
            <a:endParaRPr lang="en-US" dirty="0">
              <a:solidFill>
                <a:schemeClr val="bg1">
                  <a:lumMod val="65000"/>
                </a:schemeClr>
              </a:solidFill>
            </a:endParaRPr>
          </a:p>
        </p:txBody>
      </p:sp>
    </p:spTree>
    <p:extLst>
      <p:ext uri="{BB962C8B-B14F-4D97-AF65-F5344CB8AC3E}">
        <p14:creationId xmlns:p14="http://schemas.microsoft.com/office/powerpoint/2010/main" val="2798454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755"/>
            <a:ext cx="10972800" cy="1143000"/>
          </a:xfrm>
        </p:spPr>
        <p:txBody>
          <a:bodyPr>
            <a:normAutofit/>
          </a:bodyPr>
          <a:lstStyle/>
          <a:p>
            <a:r>
              <a:rPr lang="en-US" b="1" dirty="0" smtClean="0">
                <a:solidFill>
                  <a:srgbClr val="C00000"/>
                </a:solidFill>
                <a:cs typeface="Times New Roman" panose="02020603050405020304" pitchFamily="18" charset="0"/>
              </a:rPr>
              <a:t>Beginning your </a:t>
            </a:r>
            <a:r>
              <a:rPr lang="en-US" b="1" dirty="0">
                <a:solidFill>
                  <a:srgbClr val="C00000"/>
                </a:solidFill>
                <a:cs typeface="Times New Roman" panose="02020603050405020304" pitchFamily="18" charset="0"/>
              </a:rPr>
              <a:t>r</a:t>
            </a:r>
            <a:r>
              <a:rPr lang="en-US" b="1" dirty="0" smtClean="0">
                <a:solidFill>
                  <a:srgbClr val="C00000"/>
                </a:solidFill>
                <a:cs typeface="Times New Roman" panose="02020603050405020304" pitchFamily="18" charset="0"/>
              </a:rPr>
              <a:t>eview</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969169"/>
            <a:ext cx="10972800" cy="5387182"/>
          </a:xfrm>
        </p:spPr>
        <p:txBody>
          <a:bodyPr>
            <a:normAutofit/>
          </a:bodyPr>
          <a:lstStyle/>
          <a:p>
            <a:pPr lvl="0"/>
            <a:r>
              <a:rPr lang="en-US" dirty="0" smtClean="0">
                <a:solidFill>
                  <a:prstClr val="black"/>
                </a:solidFill>
              </a:rPr>
              <a:t>Assemble local sources.</a:t>
            </a:r>
          </a:p>
          <a:p>
            <a:pPr lvl="0"/>
            <a:r>
              <a:rPr lang="en-US" dirty="0" smtClean="0">
                <a:solidFill>
                  <a:prstClr val="black"/>
                </a:solidFill>
              </a:rPr>
              <a:t>Read the 2020 LUCA Respondent Guide.</a:t>
            </a:r>
          </a:p>
          <a:p>
            <a:pPr lvl="0"/>
            <a:r>
              <a:rPr lang="en-US" dirty="0" smtClean="0">
                <a:solidFill>
                  <a:prstClr val="black"/>
                </a:solidFill>
              </a:rPr>
              <a:t>Review the Census Bureau’s online training presentations.</a:t>
            </a:r>
          </a:p>
          <a:p>
            <a:pPr lvl="0"/>
            <a:r>
              <a:rPr lang="en-US" dirty="0" smtClean="0">
                <a:solidFill>
                  <a:prstClr val="black"/>
                </a:solidFill>
              </a:rPr>
              <a:t>Familiarize yourself with LUCA materials.</a:t>
            </a:r>
          </a:p>
          <a:p>
            <a:pPr lvl="1">
              <a:buSzPct val="75000"/>
              <a:buFont typeface="Courier New" panose="02070309020205020404" pitchFamily="49" charset="0"/>
              <a:buChar char="o"/>
            </a:pPr>
            <a:r>
              <a:rPr lang="en-US" dirty="0">
                <a:solidFill>
                  <a:prstClr val="black"/>
                </a:solidFill>
              </a:rPr>
              <a:t>Address List; Address Count List; Paper Maps/TIGER Partnership </a:t>
            </a:r>
            <a:r>
              <a:rPr lang="en-US" dirty="0" err="1" smtClean="0">
                <a:solidFill>
                  <a:prstClr val="black"/>
                </a:solidFill>
              </a:rPr>
              <a:t>shapefiles</a:t>
            </a:r>
            <a:r>
              <a:rPr lang="en-US" dirty="0" smtClean="0">
                <a:solidFill>
                  <a:prstClr val="black"/>
                </a:solidFill>
              </a:rPr>
              <a:t>; </a:t>
            </a:r>
            <a:r>
              <a:rPr lang="en-US" dirty="0">
                <a:solidFill>
                  <a:prstClr val="black"/>
                </a:solidFill>
              </a:rPr>
              <a:t>Block to Map Sheet Relationship List (use with Large Format paper maps).</a:t>
            </a:r>
          </a:p>
          <a:p>
            <a:pPr lvl="0"/>
            <a:r>
              <a:rPr lang="en-US" dirty="0" smtClean="0">
                <a:solidFill>
                  <a:prstClr val="black"/>
                </a:solidFill>
              </a:rPr>
              <a:t>Organize LUCA materials based on priority areas.</a:t>
            </a:r>
          </a:p>
          <a:p>
            <a:pPr lvl="0"/>
            <a:r>
              <a:rPr lang="en-US" dirty="0" smtClean="0">
                <a:solidFill>
                  <a:prstClr val="black"/>
                </a:solidFill>
              </a:rPr>
              <a:t>Organized approach for review yields a successful LUCA submission.</a:t>
            </a:r>
          </a:p>
          <a:p>
            <a:endParaRPr lang="en-US" dirty="0"/>
          </a:p>
        </p:txBody>
      </p:sp>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6</a:t>
            </a:fld>
            <a:endParaRPr lang="en-US" dirty="0">
              <a:solidFill>
                <a:schemeClr val="bg1">
                  <a:lumMod val="65000"/>
                </a:schemeClr>
              </a:solidFill>
            </a:endParaRPr>
          </a:p>
        </p:txBody>
      </p:sp>
    </p:spTree>
    <p:extLst>
      <p:ext uri="{BB962C8B-B14F-4D97-AF65-F5344CB8AC3E}">
        <p14:creationId xmlns:p14="http://schemas.microsoft.com/office/powerpoint/2010/main" val="2566198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914400"/>
            <a:ext cx="10134600" cy="4525963"/>
          </a:xfrm>
        </p:spPr>
        <p:txBody>
          <a:bodyPr>
            <a:normAutofit fontScale="92500" lnSpcReduction="10000"/>
          </a:bodyPr>
          <a:lstStyle/>
          <a:p>
            <a:r>
              <a:rPr lang="en-US" sz="3600" dirty="0"/>
              <a:t>Visit the 2020 LUCA </a:t>
            </a:r>
            <a:r>
              <a:rPr lang="en-US" sz="3600" dirty="0" smtClean="0"/>
              <a:t>website:</a:t>
            </a:r>
            <a:endParaRPr lang="en-US" sz="3600" dirty="0"/>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(xxx)xxx-xxxx</a:t>
            </a:r>
          </a:p>
          <a:p>
            <a:pPr lvl="1">
              <a:buSzPct val="75000"/>
              <a:buFont typeface="Courier New" panose="02070309020205020404" pitchFamily="49" charset="0"/>
              <a:buChar char="o"/>
            </a:pPr>
            <a:r>
              <a:rPr lang="en-US" dirty="0"/>
              <a:t>Primary </a:t>
            </a:r>
            <a:r>
              <a:rPr lang="en-US" dirty="0" smtClean="0"/>
              <a:t>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a:t>
            </a:r>
            <a:r>
              <a:rPr lang="en-US" dirty="0" smtClean="0"/>
              <a:t>email: </a:t>
            </a:r>
            <a:r>
              <a:rPr lang="en-US" dirty="0"/>
              <a:t>xxxxxxxxxxx</a:t>
            </a:r>
            <a:r>
              <a:rPr lang="en-US" dirty="0">
                <a:hlinkClick r:id="rId5"/>
              </a:rPr>
              <a:t>.geography@census.gov</a:t>
            </a:r>
            <a:r>
              <a:rPr lang="en-US" dirty="0"/>
              <a:t> </a:t>
            </a:r>
          </a:p>
        </p:txBody>
      </p:sp>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7</a:t>
            </a:fld>
            <a:endParaRPr lang="en-US" dirty="0">
              <a:solidFill>
                <a:schemeClr val="bg1">
                  <a:lumMod val="65000"/>
                </a:schemeClr>
              </a:solidFill>
            </a:endParaRPr>
          </a:p>
        </p:txBody>
      </p:sp>
    </p:spTree>
    <p:extLst>
      <p:ext uri="{BB962C8B-B14F-4D97-AF65-F5344CB8AC3E}">
        <p14:creationId xmlns:p14="http://schemas.microsoft.com/office/powerpoint/2010/main" val="41263077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latin typeface="Calibri" panose="020F0502020204030204" pitchFamily="34" charset="0"/>
                <a:cs typeface="Times New Roman" panose="02020603050405020304" pitchFamily="18" charset="0"/>
              </a:rPr>
              <a:t>Connect with </a:t>
            </a:r>
            <a:r>
              <a:rPr lang="en-US" b="1" dirty="0" smtClean="0">
                <a:solidFill>
                  <a:srgbClr val="C00000"/>
                </a:solidFill>
                <a:latin typeface="Calibri" panose="020F0502020204030204" pitchFamily="34" charset="0"/>
                <a:cs typeface="Times New Roman" panose="02020603050405020304" pitchFamily="18" charset="0"/>
              </a:rPr>
              <a:t>us</a:t>
            </a:r>
            <a:endParaRPr lang="en-US" b="1" dirty="0">
              <a:solidFill>
                <a:srgbClr val="C00000"/>
              </a:solidFill>
              <a:latin typeface="Calibri" panose="020F0502020204030204" pitchFamily="34" charset="0"/>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pinterest.com/uscensusbureau</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8</a:t>
            </a:fld>
            <a:endParaRPr lang="en-US" dirty="0">
              <a:solidFill>
                <a:schemeClr val="bg1">
                  <a:lumMod val="65000"/>
                </a:schemeClr>
              </a:solidFill>
            </a:endParaRPr>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F52EFC0-1103-45EF-9816-A5E63FC980A4}">
  <ds:schemaRefs>
    <ds:schemaRef ds:uri="http://schemas.microsoft.com/sharepoint/v3/contenttype/forms"/>
  </ds:schemaRefs>
</ds:datastoreItem>
</file>

<file path=customXml/itemProps2.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ED58F6-4152-4975-AB0D-8141D60CDF06}">
  <ds:schemaRefs>
    <ds:schemaRef ds:uri="http://purl.org/dc/dcmitype/"/>
    <ds:schemaRef ds:uri="http://purl.org/dc/elements/1.1/"/>
    <ds:schemaRef ds:uri="http://schemas.microsoft.com/office/2006/metadata/properties"/>
    <ds:schemaRef ds:uri="http://purl.org/dc/term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8557a95a-962d-47e7-8af1-548f79049771"/>
    <ds:schemaRef ds:uri="http://schemas.microsoft.com/sharepoint/v3"/>
  </ds:schemaRefs>
</ds:datastoreItem>
</file>

<file path=customXml/itemProps4.xml><?xml version="1.0" encoding="utf-8"?>
<ds:datastoreItem xmlns:ds="http://schemas.openxmlformats.org/officeDocument/2006/customXml" ds:itemID="{25CC94F2-DA45-477E-ADF2-6542354670FA}">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3971</TotalTime>
  <Words>1766</Words>
  <Application>Microsoft Office PowerPoint</Application>
  <PresentationFormat>Widescreen</PresentationFormat>
  <Paragraphs>130</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Courier New</vt:lpstr>
      <vt:lpstr>Times New Roman</vt:lpstr>
      <vt:lpstr>Wingdings</vt:lpstr>
      <vt:lpstr>Office Theme</vt:lpstr>
      <vt:lpstr>2020 Census Local Update of Census Addresses Operation (LUCA)</vt:lpstr>
      <vt:lpstr>Agenda</vt:lpstr>
      <vt:lpstr>Things to consider</vt:lpstr>
      <vt:lpstr>Potential address sources</vt:lpstr>
      <vt:lpstr>Identify priorities</vt:lpstr>
      <vt:lpstr>Beginning your review</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Review and Update Strategies Module</dc:title>
  <dc:creator>U.S. Census Bureau</dc:creator>
  <cp:lastModifiedBy>Meredith L Gillum (CENSUS/GEO FED)</cp:lastModifiedBy>
  <cp:revision>348</cp:revision>
  <cp:lastPrinted>2017-06-06T16:19:59Z</cp:lastPrinted>
  <dcterms:created xsi:type="dcterms:W3CDTF">2016-11-09T16:58:51Z</dcterms:created>
  <dcterms:modified xsi:type="dcterms:W3CDTF">2018-01-11T19:29:42Z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